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0"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6ACE-2BA5-E060-4BAB-380FFAC2E3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CF3319B7-E935-F3A3-0F11-B48B9C9D81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32D1D4E5-8C0A-6A4D-F450-92F0C2E3B99A}"/>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5" name="Footer Placeholder 4">
            <a:extLst>
              <a:ext uri="{FF2B5EF4-FFF2-40B4-BE49-F238E27FC236}">
                <a16:creationId xmlns:a16="http://schemas.microsoft.com/office/drawing/2014/main" id="{92899A76-D7E3-5F63-7BB4-5D5AE2B3DA5D}"/>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4534051F-DF6C-A696-1D8F-60234CD4DAEC}"/>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364813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AF37-AD24-C8B0-7F90-26965DFB1200}"/>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D48FE537-F6B9-A2FB-BDCE-B426380E1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BAEC6578-0397-0C2F-2D38-21DF37987C22}"/>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5" name="Footer Placeholder 4">
            <a:extLst>
              <a:ext uri="{FF2B5EF4-FFF2-40B4-BE49-F238E27FC236}">
                <a16:creationId xmlns:a16="http://schemas.microsoft.com/office/drawing/2014/main" id="{53308881-AB2E-4FC8-F229-5AB891911384}"/>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6E7A7D4-3332-81B6-6D3F-2EF76ED15602}"/>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4215053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110A50-B67E-A9E2-F89B-43EA024D54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A70D7252-561D-E27C-14EF-28F8CC2791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BD1C1F85-CFC0-95EB-D28B-EA06A8609303}"/>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5" name="Footer Placeholder 4">
            <a:extLst>
              <a:ext uri="{FF2B5EF4-FFF2-40B4-BE49-F238E27FC236}">
                <a16:creationId xmlns:a16="http://schemas.microsoft.com/office/drawing/2014/main" id="{5C10C53D-C25C-2689-17BC-49BA4A547369}"/>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47545AE9-949A-6487-9146-610546919BF3}"/>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2595849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49C3-85DA-C915-E390-1C9E2A4FA860}"/>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FB09ECAE-74CE-AE0D-151F-0388890B98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F822015A-F517-4673-F1B0-820242E59091}"/>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5" name="Footer Placeholder 4">
            <a:extLst>
              <a:ext uri="{FF2B5EF4-FFF2-40B4-BE49-F238E27FC236}">
                <a16:creationId xmlns:a16="http://schemas.microsoft.com/office/drawing/2014/main" id="{464ACC46-F672-EFC8-80FC-1EF5D1B4EB67}"/>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700E2D7-5C2B-926A-AD39-8042DF014982}"/>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3654368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9A7F-6C78-34D0-9DF9-F14FC5138B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E2E86CB9-879B-1D7E-3C97-EC4DB2566B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289F3B-BF66-B4AF-CB01-B03BB99E5DA8}"/>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5" name="Footer Placeholder 4">
            <a:extLst>
              <a:ext uri="{FF2B5EF4-FFF2-40B4-BE49-F238E27FC236}">
                <a16:creationId xmlns:a16="http://schemas.microsoft.com/office/drawing/2014/main" id="{BAA999ED-B0CA-C641-3138-29BA9BE7C789}"/>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C3E222CA-53D5-1976-B5D5-293A5FD2C349}"/>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2693998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8643-161A-2DD3-E66F-048717DD4614}"/>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E3020E90-43B0-43AC-C6E7-1B8810C4A0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664FFB20-7850-1AF7-F127-0EA4F34A85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0F5DA59E-D562-2389-B19C-65607E591DDF}"/>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6" name="Footer Placeholder 5">
            <a:extLst>
              <a:ext uri="{FF2B5EF4-FFF2-40B4-BE49-F238E27FC236}">
                <a16:creationId xmlns:a16="http://schemas.microsoft.com/office/drawing/2014/main" id="{B7E87660-DDE0-538F-9C40-6DC613892AEA}"/>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3D45EEA9-A516-3A77-074D-3056961F9E4E}"/>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2417384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2D37-0735-0F51-E638-1E9CE75C15B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3B15B3B5-DBF2-A39B-8518-4599DAF529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6E45C-0C88-87B7-5DC7-18CB331D4E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65F64669-B068-B6BF-2669-6EB0FF4DD0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E89169-69EF-3603-AF39-BF68CD24F8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163D7211-A266-3AA1-5475-DD7EE1EECDC5}"/>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8" name="Footer Placeholder 7">
            <a:extLst>
              <a:ext uri="{FF2B5EF4-FFF2-40B4-BE49-F238E27FC236}">
                <a16:creationId xmlns:a16="http://schemas.microsoft.com/office/drawing/2014/main" id="{FBAABF03-5620-0CD2-42FC-35BBC5A931C6}"/>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6E799D86-5B6C-CE49-B349-9AACDFE8F8AB}"/>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4171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2678-E217-335F-0CF0-A1FC28F89BE2}"/>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9955429D-0BF6-D247-9B58-EA85FB08B999}"/>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4" name="Footer Placeholder 3">
            <a:extLst>
              <a:ext uri="{FF2B5EF4-FFF2-40B4-BE49-F238E27FC236}">
                <a16:creationId xmlns:a16="http://schemas.microsoft.com/office/drawing/2014/main" id="{5BD3DA0C-D337-53E9-0749-B973F6CB11ED}"/>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07F28468-7D70-DA1F-17A0-2B54056FFEB5}"/>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236425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7813C-0BA6-2299-C7E6-E1B574760A72}"/>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3" name="Footer Placeholder 2">
            <a:extLst>
              <a:ext uri="{FF2B5EF4-FFF2-40B4-BE49-F238E27FC236}">
                <a16:creationId xmlns:a16="http://schemas.microsoft.com/office/drawing/2014/main" id="{9ACA9C8D-E0E6-2F3F-517B-8AEFA369F0A7}"/>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4A7225AA-D9FF-6103-E8DF-1C400F3F820B}"/>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183785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F9B7-4B75-FD5D-0F5E-DF26CBE15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62E075DC-608D-33AC-0251-A64755301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8AB4E3C9-CC8E-663F-86D1-479D1CD68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6D43C-CE7D-CE54-F5A6-7491C30B3EE0}"/>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6" name="Footer Placeholder 5">
            <a:extLst>
              <a:ext uri="{FF2B5EF4-FFF2-40B4-BE49-F238E27FC236}">
                <a16:creationId xmlns:a16="http://schemas.microsoft.com/office/drawing/2014/main" id="{6B0A2ABA-47AE-CE37-DB61-35E7ADD93A8F}"/>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DF483612-6B1D-73C9-3AFE-027C3DFDE3F9}"/>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2255843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4745-E943-063E-1A29-844E22126E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9FA6D1A7-7D7D-EF8E-29EB-1923C75B3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2A7C8FFF-99B6-732F-EE59-241414C7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34677-DFA3-67D9-56EC-D20C44B631AD}"/>
              </a:ext>
            </a:extLst>
          </p:cNvPr>
          <p:cNvSpPr>
            <a:spLocks noGrp="1"/>
          </p:cNvSpPr>
          <p:nvPr>
            <p:ph type="dt" sz="half" idx="10"/>
          </p:nvPr>
        </p:nvSpPr>
        <p:spPr/>
        <p:txBody>
          <a:bodyPr/>
          <a:lstStyle/>
          <a:p>
            <a:fld id="{181FD8F8-0E08-458F-B72D-89B189D2ED92}" type="datetimeFigureOut">
              <a:rPr lang="en-MY" smtClean="0"/>
              <a:t>8/11/2023</a:t>
            </a:fld>
            <a:endParaRPr lang="en-MY"/>
          </a:p>
        </p:txBody>
      </p:sp>
      <p:sp>
        <p:nvSpPr>
          <p:cNvPr id="6" name="Footer Placeholder 5">
            <a:extLst>
              <a:ext uri="{FF2B5EF4-FFF2-40B4-BE49-F238E27FC236}">
                <a16:creationId xmlns:a16="http://schemas.microsoft.com/office/drawing/2014/main" id="{0900B4F4-FA41-2CF9-221C-C402FCC06621}"/>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91A5F946-2A2D-1CFE-DBBD-CBF67108B075}"/>
              </a:ext>
            </a:extLst>
          </p:cNvPr>
          <p:cNvSpPr>
            <a:spLocks noGrp="1"/>
          </p:cNvSpPr>
          <p:nvPr>
            <p:ph type="sldNum" sz="quarter" idx="12"/>
          </p:nvPr>
        </p:nvSpPr>
        <p:spPr/>
        <p:txBody>
          <a:bodyPr/>
          <a:lstStyle/>
          <a:p>
            <a:fld id="{2B95BFC6-2C29-4994-BA9D-1D27F0D1F7E9}" type="slidenum">
              <a:rPr lang="en-MY" smtClean="0"/>
              <a:t>‹#›</a:t>
            </a:fld>
            <a:endParaRPr lang="en-MY"/>
          </a:p>
        </p:txBody>
      </p:sp>
    </p:spTree>
    <p:extLst>
      <p:ext uri="{BB962C8B-B14F-4D97-AF65-F5344CB8AC3E}">
        <p14:creationId xmlns:p14="http://schemas.microsoft.com/office/powerpoint/2010/main" val="3187045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872C8E-C278-F5E1-DEB4-06280D430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750BE644-CF23-90B8-37EF-528F9DE44B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CB50571E-AD3B-1EB8-A972-07657BA1F5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FD8F8-0E08-458F-B72D-89B189D2ED92}" type="datetimeFigureOut">
              <a:rPr lang="en-MY" smtClean="0"/>
              <a:t>8/11/2023</a:t>
            </a:fld>
            <a:endParaRPr lang="en-MY"/>
          </a:p>
        </p:txBody>
      </p:sp>
      <p:sp>
        <p:nvSpPr>
          <p:cNvPr id="5" name="Footer Placeholder 4">
            <a:extLst>
              <a:ext uri="{FF2B5EF4-FFF2-40B4-BE49-F238E27FC236}">
                <a16:creationId xmlns:a16="http://schemas.microsoft.com/office/drawing/2014/main" id="{A3C608BA-7461-92AD-EB9F-BFB67A8007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B84287B8-6B7B-3D5A-90FE-65E8BFA41B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5BFC6-2C29-4994-BA9D-1D27F0D1F7E9}" type="slidenum">
              <a:rPr lang="en-MY" smtClean="0"/>
              <a:t>‹#›</a:t>
            </a:fld>
            <a:endParaRPr lang="en-MY"/>
          </a:p>
        </p:txBody>
      </p:sp>
    </p:spTree>
    <p:extLst>
      <p:ext uri="{BB962C8B-B14F-4D97-AF65-F5344CB8AC3E}">
        <p14:creationId xmlns:p14="http://schemas.microsoft.com/office/powerpoint/2010/main" val="3100168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png"/><Relationship Id="rId5" Type="http://schemas.microsoft.com/office/2007/relationships/hdphoto" Target="../media/hdphoto4.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909" y="-80212"/>
            <a:ext cx="12429909" cy="1134906"/>
            <a:chOff x="0" y="0"/>
            <a:chExt cx="31455746" cy="2872050"/>
          </a:xfrm>
        </p:grpSpPr>
        <p:sp>
          <p:nvSpPr>
            <p:cNvPr id="3" name="Freeform 3"/>
            <p:cNvSpPr/>
            <p:nvPr/>
          </p:nvSpPr>
          <p:spPr>
            <a:xfrm>
              <a:off x="0" y="0"/>
              <a:ext cx="31455745" cy="2872050"/>
            </a:xfrm>
            <a:custGeom>
              <a:avLst/>
              <a:gdLst/>
              <a:ahLst/>
              <a:cxnLst/>
              <a:rect l="l" t="t" r="r" b="b"/>
              <a:pathLst>
                <a:path w="31455745" h="2872050">
                  <a:moveTo>
                    <a:pt x="0" y="0"/>
                  </a:moveTo>
                  <a:lnTo>
                    <a:pt x="31455745" y="0"/>
                  </a:lnTo>
                  <a:lnTo>
                    <a:pt x="31455745" y="2872050"/>
                  </a:lnTo>
                  <a:lnTo>
                    <a:pt x="0" y="2872050"/>
                  </a:lnTo>
                  <a:close/>
                </a:path>
              </a:pathLst>
            </a:custGeom>
            <a:solidFill>
              <a:srgbClr val="E1DBD4"/>
            </a:solidFill>
          </p:spPr>
          <p:txBody>
            <a:bodyPr/>
            <a:lstStyle/>
            <a:p>
              <a:endParaRPr lang="en-MY" sz="1200"/>
            </a:p>
          </p:txBody>
        </p:sp>
      </p:grpSp>
      <p:grpSp>
        <p:nvGrpSpPr>
          <p:cNvPr id="6" name="Group 6"/>
          <p:cNvGrpSpPr/>
          <p:nvPr/>
        </p:nvGrpSpPr>
        <p:grpSpPr>
          <a:xfrm>
            <a:off x="8162634" y="6482195"/>
            <a:ext cx="823326" cy="443409"/>
            <a:chOff x="0" y="0"/>
            <a:chExt cx="5231130" cy="2817268"/>
          </a:xfrm>
        </p:grpSpPr>
        <p:sp>
          <p:nvSpPr>
            <p:cNvPr id="7" name="Freeform 7"/>
            <p:cNvSpPr/>
            <p:nvPr/>
          </p:nvSpPr>
          <p:spPr>
            <a:xfrm>
              <a:off x="0" y="0"/>
              <a:ext cx="5231130" cy="2817395"/>
            </a:xfrm>
            <a:custGeom>
              <a:avLst/>
              <a:gdLst/>
              <a:ahLst/>
              <a:cxnLst/>
              <a:rect l="l" t="t" r="r" b="b"/>
              <a:pathLst>
                <a:path w="5231130" h="2817395">
                  <a:moveTo>
                    <a:pt x="3489325" y="147828"/>
                  </a:moveTo>
                  <a:cubicBezTo>
                    <a:pt x="3483356" y="145288"/>
                    <a:pt x="3478022" y="143764"/>
                    <a:pt x="3473704" y="142621"/>
                  </a:cubicBezTo>
                  <a:lnTo>
                    <a:pt x="3469259" y="141097"/>
                  </a:lnTo>
                  <a:cubicBezTo>
                    <a:pt x="3194177" y="47498"/>
                    <a:pt x="2907411" y="0"/>
                    <a:pt x="2616962" y="0"/>
                  </a:cubicBezTo>
                  <a:cubicBezTo>
                    <a:pt x="2336800" y="0"/>
                    <a:pt x="2035556" y="51689"/>
                    <a:pt x="1745488" y="149352"/>
                  </a:cubicBezTo>
                  <a:lnTo>
                    <a:pt x="1744726" y="149606"/>
                  </a:lnTo>
                  <a:cubicBezTo>
                    <a:pt x="1244219" y="324866"/>
                    <a:pt x="813689" y="645160"/>
                    <a:pt x="499745" y="1075944"/>
                  </a:cubicBezTo>
                  <a:cubicBezTo>
                    <a:pt x="179705" y="1514983"/>
                    <a:pt x="6858" y="2035175"/>
                    <a:pt x="0" y="2581148"/>
                  </a:cubicBezTo>
                  <a:lnTo>
                    <a:pt x="0" y="2817395"/>
                  </a:lnTo>
                  <a:lnTo>
                    <a:pt x="5231130" y="2817395"/>
                  </a:lnTo>
                  <a:lnTo>
                    <a:pt x="5231130" y="2577592"/>
                  </a:lnTo>
                  <a:cubicBezTo>
                    <a:pt x="5217414" y="1497838"/>
                    <a:pt x="4517644" y="521843"/>
                    <a:pt x="3489325" y="147828"/>
                  </a:cubicBezTo>
                  <a:close/>
                  <a:moveTo>
                    <a:pt x="5104130" y="2690268"/>
                  </a:moveTo>
                  <a:lnTo>
                    <a:pt x="127000" y="2690268"/>
                  </a:lnTo>
                  <a:lnTo>
                    <a:pt x="127000" y="2581910"/>
                  </a:lnTo>
                  <a:cubicBezTo>
                    <a:pt x="133477" y="2063242"/>
                    <a:pt x="297942" y="1568450"/>
                    <a:pt x="602361" y="1150747"/>
                  </a:cubicBezTo>
                  <a:cubicBezTo>
                    <a:pt x="901065" y="741045"/>
                    <a:pt x="1310513" y="436245"/>
                    <a:pt x="1786509" y="269621"/>
                  </a:cubicBezTo>
                  <a:cubicBezTo>
                    <a:pt x="2063369" y="176276"/>
                    <a:pt x="2350516" y="127000"/>
                    <a:pt x="2616962" y="127000"/>
                  </a:cubicBezTo>
                  <a:cubicBezTo>
                    <a:pt x="2892552" y="127000"/>
                    <a:pt x="3164586" y="171831"/>
                    <a:pt x="3425571" y="260350"/>
                  </a:cubicBezTo>
                  <a:cubicBezTo>
                    <a:pt x="3431286" y="262763"/>
                    <a:pt x="3436493" y="264160"/>
                    <a:pt x="3440557" y="265303"/>
                  </a:cubicBezTo>
                  <a:lnTo>
                    <a:pt x="3443605" y="266446"/>
                  </a:lnTo>
                  <a:cubicBezTo>
                    <a:pt x="4423791" y="621792"/>
                    <a:pt x="5091049" y="1551305"/>
                    <a:pt x="5104003" y="2578354"/>
                  </a:cubicBezTo>
                  <a:lnTo>
                    <a:pt x="5104003" y="2690268"/>
                  </a:lnTo>
                  <a:close/>
                </a:path>
              </a:pathLst>
            </a:custGeom>
            <a:solidFill>
              <a:srgbClr val="000000">
                <a:alpha val="0"/>
              </a:srgbClr>
            </a:solidFill>
          </p:spPr>
          <p:txBody>
            <a:bodyPr/>
            <a:lstStyle/>
            <a:p>
              <a:endParaRPr lang="en-MY" sz="1200"/>
            </a:p>
          </p:txBody>
        </p:sp>
      </p:grpSp>
      <p:graphicFrame>
        <p:nvGraphicFramePr>
          <p:cNvPr id="8" name="Table 8"/>
          <p:cNvGraphicFramePr>
            <a:graphicFrameLocks noGrp="1"/>
          </p:cNvGraphicFramePr>
          <p:nvPr/>
        </p:nvGraphicFramePr>
        <p:xfrm>
          <a:off x="1073722" y="3253871"/>
          <a:ext cx="5123878" cy="2105531"/>
        </p:xfrm>
        <a:graphic>
          <a:graphicData uri="http://schemas.openxmlformats.org/drawingml/2006/table">
            <a:tbl>
              <a:tblPr/>
              <a:tblGrid>
                <a:gridCol w="2641134">
                  <a:extLst>
                    <a:ext uri="{9D8B030D-6E8A-4147-A177-3AD203B41FA5}">
                      <a16:colId xmlns:a16="http://schemas.microsoft.com/office/drawing/2014/main" val="20000"/>
                    </a:ext>
                  </a:extLst>
                </a:gridCol>
                <a:gridCol w="2482744">
                  <a:extLst>
                    <a:ext uri="{9D8B030D-6E8A-4147-A177-3AD203B41FA5}">
                      <a16:colId xmlns:a16="http://schemas.microsoft.com/office/drawing/2014/main" val="20001"/>
                    </a:ext>
                  </a:extLst>
                </a:gridCol>
              </a:tblGrid>
              <a:tr h="437757">
                <a:tc>
                  <a:txBody>
                    <a:bodyPr/>
                    <a:lstStyle/>
                    <a:p>
                      <a:pPr algn="ctr">
                        <a:lnSpc>
                          <a:spcPts val="2965"/>
                        </a:lnSpc>
                        <a:defRPr/>
                      </a:pPr>
                      <a:r>
                        <a:rPr lang="en-US" sz="1400">
                          <a:solidFill>
                            <a:srgbClr val="222222"/>
                          </a:solidFill>
                          <a:latin typeface="Montserrat Bold"/>
                        </a:rPr>
                        <a:t>SEATING LAYOUT</a:t>
                      </a:r>
                      <a:endParaRPr lang="en-US" sz="700"/>
                    </a:p>
                  </a:txBody>
                  <a:tcPr marL="21154" marR="21154" marT="21154" marB="21154" anchor="ctr">
                    <a:lnL w="28007"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tc>
                  <a:txBody>
                    <a:bodyPr/>
                    <a:lstStyle/>
                    <a:p>
                      <a:pPr algn="ctr">
                        <a:lnSpc>
                          <a:spcPts val="2965"/>
                        </a:lnSpc>
                        <a:defRPr/>
                      </a:pPr>
                      <a:r>
                        <a:rPr lang="en-US" sz="1400">
                          <a:solidFill>
                            <a:srgbClr val="222222"/>
                          </a:solidFill>
                          <a:latin typeface="Montserrat Bold"/>
                        </a:rPr>
                        <a:t>SEATING CAPACITY</a:t>
                      </a:r>
                      <a:endParaRPr lang="en-US" sz="700"/>
                    </a:p>
                  </a:txBody>
                  <a:tcPr marL="21154" marR="21154" marT="21154" marB="21154" anchor="ctr">
                    <a:lnL w="56014"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0"/>
                  </a:ext>
                </a:extLst>
              </a:tr>
              <a:tr h="377742">
                <a:tc>
                  <a:txBody>
                    <a:bodyPr/>
                    <a:lstStyle/>
                    <a:p>
                      <a:pPr algn="ctr">
                        <a:lnSpc>
                          <a:spcPts val="2965"/>
                        </a:lnSpc>
                        <a:defRPr/>
                      </a:pPr>
                      <a:r>
                        <a:rPr lang="en-US" sz="1400" dirty="0">
                          <a:solidFill>
                            <a:srgbClr val="222222"/>
                          </a:solidFill>
                          <a:latin typeface="Montserrat"/>
                        </a:rPr>
                        <a:t>U-Shape</a:t>
                      </a:r>
                      <a:endParaRPr lang="en-US" sz="700" dirty="0"/>
                    </a:p>
                  </a:txBody>
                  <a:tcPr marL="21154" marR="21154" marT="21154" marB="21154" anchor="ctr">
                    <a:lnL w="28007"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tc>
                  <a:txBody>
                    <a:bodyPr/>
                    <a:lstStyle/>
                    <a:p>
                      <a:pPr algn="ctr">
                        <a:lnSpc>
                          <a:spcPts val="2965"/>
                        </a:lnSpc>
                        <a:defRPr/>
                      </a:pPr>
                      <a:r>
                        <a:rPr lang="en-US" sz="1400">
                          <a:solidFill>
                            <a:srgbClr val="222222"/>
                          </a:solidFill>
                          <a:latin typeface="Montserrat"/>
                        </a:rPr>
                        <a:t>45 Persons</a:t>
                      </a:r>
                      <a:endParaRPr lang="en-US" sz="700"/>
                    </a:p>
                  </a:txBody>
                  <a:tcPr marL="21154" marR="21154" marT="21154" marB="21154" anchor="ctr">
                    <a:lnL w="56014"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1"/>
                  </a:ext>
                </a:extLst>
              </a:tr>
              <a:tr h="408215">
                <a:tc>
                  <a:txBody>
                    <a:bodyPr/>
                    <a:lstStyle/>
                    <a:p>
                      <a:pPr algn="ctr">
                        <a:lnSpc>
                          <a:spcPts val="2965"/>
                        </a:lnSpc>
                        <a:defRPr/>
                      </a:pPr>
                      <a:r>
                        <a:rPr lang="en-US" sz="1400">
                          <a:solidFill>
                            <a:srgbClr val="222222"/>
                          </a:solidFill>
                          <a:latin typeface="Montserrat"/>
                        </a:rPr>
                        <a:t>Boardroom</a:t>
                      </a:r>
                      <a:endParaRPr lang="en-US" sz="700"/>
                    </a:p>
                  </a:txBody>
                  <a:tcPr marL="21154" marR="21154" marT="21154" marB="21154" anchor="ctr">
                    <a:lnL w="28007"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tc>
                  <a:txBody>
                    <a:bodyPr/>
                    <a:lstStyle/>
                    <a:p>
                      <a:pPr algn="ctr">
                        <a:lnSpc>
                          <a:spcPts val="2965"/>
                        </a:lnSpc>
                        <a:defRPr/>
                      </a:pPr>
                      <a:r>
                        <a:rPr lang="en-US" sz="1400">
                          <a:solidFill>
                            <a:srgbClr val="222222"/>
                          </a:solidFill>
                          <a:latin typeface="Montserrat"/>
                        </a:rPr>
                        <a:t>54 Persons</a:t>
                      </a:r>
                      <a:endParaRPr lang="en-US" sz="700"/>
                    </a:p>
                  </a:txBody>
                  <a:tcPr marL="21154" marR="21154" marT="21154" marB="21154" anchor="ctr">
                    <a:lnL w="56014"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2"/>
                  </a:ext>
                </a:extLst>
              </a:tr>
              <a:tr h="444060">
                <a:tc>
                  <a:txBody>
                    <a:bodyPr/>
                    <a:lstStyle/>
                    <a:p>
                      <a:pPr algn="ctr">
                        <a:lnSpc>
                          <a:spcPts val="2965"/>
                        </a:lnSpc>
                        <a:defRPr/>
                      </a:pPr>
                      <a:r>
                        <a:rPr lang="en-US" sz="1400" dirty="0">
                          <a:solidFill>
                            <a:srgbClr val="222222"/>
                          </a:solidFill>
                          <a:latin typeface="Montserrat"/>
                        </a:rPr>
                        <a:t>Classroom</a:t>
                      </a:r>
                      <a:endParaRPr lang="en-US" sz="700" dirty="0"/>
                    </a:p>
                  </a:txBody>
                  <a:tcPr marL="21154" marR="21154" marT="21154" marB="21154" anchor="ctr">
                    <a:lnL w="28007"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tc>
                  <a:txBody>
                    <a:bodyPr/>
                    <a:lstStyle/>
                    <a:p>
                      <a:pPr algn="ctr">
                        <a:lnSpc>
                          <a:spcPts val="2965"/>
                        </a:lnSpc>
                        <a:defRPr/>
                      </a:pPr>
                      <a:r>
                        <a:rPr lang="en-US" sz="1400">
                          <a:solidFill>
                            <a:srgbClr val="222222"/>
                          </a:solidFill>
                          <a:latin typeface="Montserrat"/>
                        </a:rPr>
                        <a:t>72 Persons</a:t>
                      </a:r>
                      <a:endParaRPr lang="en-US" sz="700"/>
                    </a:p>
                  </a:txBody>
                  <a:tcPr marL="21154" marR="21154" marT="21154" marB="21154" anchor="ctr">
                    <a:lnL w="56014"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3"/>
                  </a:ext>
                </a:extLst>
              </a:tr>
              <a:tr h="437757">
                <a:tc>
                  <a:txBody>
                    <a:bodyPr/>
                    <a:lstStyle/>
                    <a:p>
                      <a:pPr algn="ctr">
                        <a:lnSpc>
                          <a:spcPts val="2965"/>
                        </a:lnSpc>
                        <a:defRPr/>
                      </a:pPr>
                      <a:r>
                        <a:rPr lang="en-US" sz="1400">
                          <a:solidFill>
                            <a:srgbClr val="222222"/>
                          </a:solidFill>
                          <a:latin typeface="Montserrat"/>
                        </a:rPr>
                        <a:t>Theater</a:t>
                      </a:r>
                      <a:endParaRPr lang="en-US" sz="700"/>
                    </a:p>
                  </a:txBody>
                  <a:tcPr marL="21154" marR="21154" marT="21154" marB="21154" anchor="ctr">
                    <a:lnL w="28007"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tc>
                  <a:txBody>
                    <a:bodyPr/>
                    <a:lstStyle/>
                    <a:p>
                      <a:pPr algn="ctr">
                        <a:lnSpc>
                          <a:spcPts val="2965"/>
                        </a:lnSpc>
                        <a:defRPr/>
                      </a:pPr>
                      <a:r>
                        <a:rPr lang="en-US" sz="1400" dirty="0">
                          <a:solidFill>
                            <a:srgbClr val="222222"/>
                          </a:solidFill>
                          <a:latin typeface="Montserrat"/>
                        </a:rPr>
                        <a:t>100 Persons</a:t>
                      </a:r>
                      <a:endParaRPr lang="en-US" sz="700" dirty="0"/>
                    </a:p>
                  </a:txBody>
                  <a:tcPr marL="21154" marR="21154" marT="21154" marB="21154" anchor="ctr">
                    <a:lnL w="56014" cap="flat" cmpd="sng" algn="ctr">
                      <a:solidFill>
                        <a:srgbClr val="ADA598"/>
                      </a:solidFill>
                      <a:prstDash val="solid"/>
                      <a:round/>
                      <a:headEnd type="none" w="med" len="med"/>
                      <a:tailEnd type="none" w="med" len="med"/>
                    </a:lnL>
                    <a:lnR w="56014" cap="flat" cmpd="sng" algn="ctr">
                      <a:solidFill>
                        <a:srgbClr val="ADA598"/>
                      </a:solidFill>
                      <a:prstDash val="solid"/>
                      <a:round/>
                      <a:headEnd type="none" w="med" len="med"/>
                      <a:tailEnd type="none" w="med" len="med"/>
                    </a:lnR>
                    <a:lnT w="56014" cap="flat" cmpd="sng" algn="ctr">
                      <a:solidFill>
                        <a:srgbClr val="ADA598"/>
                      </a:solidFill>
                      <a:prstDash val="solid"/>
                      <a:round/>
                      <a:headEnd type="none" w="med" len="med"/>
                      <a:tailEnd type="none" w="med" len="med"/>
                    </a:lnT>
                    <a:lnB w="56014"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4"/>
                  </a:ext>
                </a:extLst>
              </a:tr>
            </a:tbl>
          </a:graphicData>
        </a:graphic>
      </p:graphicFrame>
      <p:pic>
        <p:nvPicPr>
          <p:cNvPr id="9" name="Picture 9"/>
          <p:cNvPicPr>
            <a:picLocks noChangeAspect="1"/>
          </p:cNvPicPr>
          <p:nvPr/>
        </p:nvPicPr>
        <p:blipFill>
          <a:blip r:embed="rId2"/>
          <a:srcRect l="55144" t="8845" r="30303" b="57054"/>
          <a:stretch>
            <a:fillRect/>
          </a:stretch>
        </p:blipFill>
        <p:spPr>
          <a:xfrm>
            <a:off x="720214" y="3653057"/>
            <a:ext cx="353508" cy="408309"/>
          </a:xfrm>
          <a:prstGeom prst="rect">
            <a:avLst/>
          </a:prstGeom>
        </p:spPr>
      </p:pic>
      <p:pic>
        <p:nvPicPr>
          <p:cNvPr id="10" name="Picture 10"/>
          <p:cNvPicPr>
            <a:picLocks noChangeAspect="1"/>
          </p:cNvPicPr>
          <p:nvPr/>
        </p:nvPicPr>
        <p:blipFill>
          <a:blip r:embed="rId2"/>
          <a:srcRect l="25609" t="9695" r="51373" b="52837"/>
          <a:stretch>
            <a:fillRect/>
          </a:stretch>
        </p:blipFill>
        <p:spPr>
          <a:xfrm>
            <a:off x="685800" y="4580661"/>
            <a:ext cx="353508" cy="283404"/>
          </a:xfrm>
          <a:prstGeom prst="rect">
            <a:avLst/>
          </a:prstGeom>
        </p:spPr>
      </p:pic>
      <p:pic>
        <p:nvPicPr>
          <p:cNvPr id="11" name="Picture 11"/>
          <p:cNvPicPr>
            <a:picLocks noChangeAspect="1"/>
          </p:cNvPicPr>
          <p:nvPr/>
        </p:nvPicPr>
        <p:blipFill>
          <a:blip r:embed="rId2"/>
          <a:srcRect l="80112" t="60676" r="4169" b="5620"/>
          <a:stretch>
            <a:fillRect/>
          </a:stretch>
        </p:blipFill>
        <p:spPr>
          <a:xfrm>
            <a:off x="685800" y="4061366"/>
            <a:ext cx="387922" cy="409641"/>
          </a:xfrm>
          <a:prstGeom prst="rect">
            <a:avLst/>
          </a:prstGeom>
        </p:spPr>
      </p:pic>
      <p:pic>
        <p:nvPicPr>
          <p:cNvPr id="12" name="Picture 12"/>
          <p:cNvPicPr>
            <a:picLocks noChangeAspect="1"/>
          </p:cNvPicPr>
          <p:nvPr/>
        </p:nvPicPr>
        <p:blipFill>
          <a:blip r:embed="rId2"/>
          <a:srcRect l="541" t="9267" r="76828" b="54021"/>
          <a:stretch>
            <a:fillRect/>
          </a:stretch>
        </p:blipFill>
        <p:spPr>
          <a:xfrm>
            <a:off x="685800" y="4973719"/>
            <a:ext cx="353508" cy="282433"/>
          </a:xfrm>
          <a:prstGeom prst="rect">
            <a:avLst/>
          </a:prstGeom>
        </p:spPr>
      </p:pic>
      <p:sp>
        <p:nvSpPr>
          <p:cNvPr id="15" name="TextBox 15"/>
          <p:cNvSpPr txBox="1"/>
          <p:nvPr/>
        </p:nvSpPr>
        <p:spPr>
          <a:xfrm>
            <a:off x="685801" y="481437"/>
            <a:ext cx="7448183" cy="448841"/>
          </a:xfrm>
          <a:prstGeom prst="rect">
            <a:avLst/>
          </a:prstGeom>
        </p:spPr>
        <p:txBody>
          <a:bodyPr lIns="0" tIns="0" rIns="0" bIns="0" rtlCol="0" anchor="t">
            <a:spAutoFit/>
          </a:bodyPr>
          <a:lstStyle/>
          <a:p>
            <a:pPr marL="0" lvl="1">
              <a:lnSpc>
                <a:spcPts val="3467"/>
              </a:lnSpc>
            </a:pPr>
            <a:r>
              <a:rPr lang="en-US" sz="3467">
                <a:solidFill>
                  <a:srgbClr val="191919"/>
                </a:solidFill>
                <a:latin typeface="Montserrat Light Bold"/>
              </a:rPr>
              <a:t>PAVILION </a:t>
            </a:r>
            <a:r>
              <a:rPr lang="en-US" sz="3467">
                <a:solidFill>
                  <a:srgbClr val="191919"/>
                </a:solidFill>
                <a:latin typeface="Montserrat Light"/>
              </a:rPr>
              <a:t>MEETING ROOM</a:t>
            </a:r>
          </a:p>
        </p:txBody>
      </p:sp>
      <p:sp>
        <p:nvSpPr>
          <p:cNvPr id="16" name="TextBox 16"/>
          <p:cNvSpPr txBox="1"/>
          <p:nvPr/>
        </p:nvSpPr>
        <p:spPr>
          <a:xfrm>
            <a:off x="685800" y="1158371"/>
            <a:ext cx="6367660" cy="2018245"/>
          </a:xfrm>
          <a:prstGeom prst="rect">
            <a:avLst/>
          </a:prstGeom>
        </p:spPr>
        <p:txBody>
          <a:bodyPr lIns="0" tIns="0" rIns="0" bIns="0" rtlCol="0" anchor="t">
            <a:spAutoFit/>
          </a:bodyPr>
          <a:lstStyle/>
          <a:p>
            <a:pPr algn="just">
              <a:lnSpc>
                <a:spcPts val="1999"/>
              </a:lnSpc>
            </a:pPr>
            <a:r>
              <a:rPr lang="en-US" sz="1333" dirty="0">
                <a:solidFill>
                  <a:srgbClr val="000000"/>
                </a:solidFill>
                <a:latin typeface="Montserrat"/>
              </a:rPr>
              <a:t>Pavilion meeting rooms are ideal for intimate meetings and events. With distinctively furnished meeting rooms, </a:t>
            </a:r>
            <a:r>
              <a:rPr lang="en-US" sz="1333" dirty="0" err="1">
                <a:solidFill>
                  <a:srgbClr val="000000"/>
                </a:solidFill>
                <a:latin typeface="Montserrat"/>
              </a:rPr>
              <a:t>Tanjung</a:t>
            </a:r>
            <a:r>
              <a:rPr lang="en-US" sz="1333" dirty="0">
                <a:solidFill>
                  <a:srgbClr val="000000"/>
                </a:solidFill>
                <a:latin typeface="Montserrat"/>
              </a:rPr>
              <a:t> </a:t>
            </a:r>
            <a:r>
              <a:rPr lang="en-US" sz="1333" dirty="0" err="1">
                <a:solidFill>
                  <a:srgbClr val="000000"/>
                </a:solidFill>
                <a:latin typeface="Montserrat"/>
              </a:rPr>
              <a:t>Rhu</a:t>
            </a:r>
            <a:r>
              <a:rPr lang="en-US" sz="1333" dirty="0">
                <a:solidFill>
                  <a:srgbClr val="000000"/>
                </a:solidFill>
                <a:latin typeface="Montserrat"/>
              </a:rPr>
              <a:t> Resorts can tailor the facilities to meet your needs. Organizers can concentrate on their business and guests when fully serviced breaks and high-tech audio-visual equipment are in place. A spacious open foyer adjoins the room, making it ideal for cocktail receptions before events.</a:t>
            </a:r>
          </a:p>
          <a:p>
            <a:pPr algn="just">
              <a:lnSpc>
                <a:spcPts val="1999"/>
              </a:lnSpc>
            </a:pPr>
            <a:endParaRPr lang="en-US" sz="1333" dirty="0">
              <a:solidFill>
                <a:srgbClr val="000000"/>
              </a:solidFill>
              <a:latin typeface="Montserrat"/>
            </a:endParaRPr>
          </a:p>
          <a:p>
            <a:pPr algn="just">
              <a:lnSpc>
                <a:spcPts val="1899"/>
              </a:lnSpc>
            </a:pPr>
            <a:r>
              <a:rPr lang="en-US" sz="1266" dirty="0">
                <a:solidFill>
                  <a:srgbClr val="000000"/>
                </a:solidFill>
                <a:latin typeface="Montserrat"/>
              </a:rPr>
              <a:t>MEETING ROOM SIZE :  1200SQM  </a:t>
            </a:r>
          </a:p>
        </p:txBody>
      </p:sp>
      <p:sp>
        <p:nvSpPr>
          <p:cNvPr id="17" name="TextBox 17"/>
          <p:cNvSpPr txBox="1"/>
          <p:nvPr/>
        </p:nvSpPr>
        <p:spPr>
          <a:xfrm>
            <a:off x="1325777" y="5678939"/>
            <a:ext cx="3882870" cy="705321"/>
          </a:xfrm>
          <a:prstGeom prst="rect">
            <a:avLst/>
          </a:prstGeom>
        </p:spPr>
        <p:txBody>
          <a:bodyPr lIns="0" tIns="0" rIns="0" bIns="0" rtlCol="0" anchor="t">
            <a:spAutoFit/>
          </a:bodyPr>
          <a:lstStyle/>
          <a:p>
            <a:pPr marL="230304" lvl="1" indent="-115152">
              <a:lnSpc>
                <a:spcPts val="1066"/>
              </a:lnSpc>
              <a:buFont typeface="Arial"/>
              <a:buChar char="•"/>
            </a:pPr>
            <a:r>
              <a:rPr lang="en-US" sz="1066" spc="127" dirty="0">
                <a:solidFill>
                  <a:srgbClr val="000000"/>
                </a:solidFill>
                <a:latin typeface="Montserrat"/>
              </a:rPr>
              <a:t>PA sound system</a:t>
            </a:r>
          </a:p>
          <a:p>
            <a:pPr marL="230304" lvl="1" indent="-115152">
              <a:lnSpc>
                <a:spcPts val="1066"/>
              </a:lnSpc>
              <a:buFont typeface="Arial"/>
              <a:buChar char="•"/>
            </a:pPr>
            <a:r>
              <a:rPr lang="en-US" sz="1066" spc="127" dirty="0">
                <a:solidFill>
                  <a:srgbClr val="000000"/>
                </a:solidFill>
                <a:latin typeface="Montserrat"/>
              </a:rPr>
              <a:t>LCD projector</a:t>
            </a:r>
          </a:p>
          <a:p>
            <a:pPr marL="230304" lvl="1" indent="-115152">
              <a:lnSpc>
                <a:spcPts val="1066"/>
              </a:lnSpc>
              <a:buFont typeface="Arial"/>
              <a:buChar char="•"/>
            </a:pPr>
            <a:r>
              <a:rPr lang="en-US" sz="1066" spc="127" dirty="0">
                <a:solidFill>
                  <a:srgbClr val="000000"/>
                </a:solidFill>
                <a:latin typeface="Montserrat"/>
              </a:rPr>
              <a:t>Portable screen</a:t>
            </a:r>
          </a:p>
          <a:p>
            <a:pPr marL="230304" lvl="1" indent="-115152">
              <a:lnSpc>
                <a:spcPts val="1066"/>
              </a:lnSpc>
              <a:buFont typeface="Arial"/>
              <a:buChar char="•"/>
            </a:pPr>
            <a:r>
              <a:rPr lang="en-US" sz="1066" spc="127" dirty="0">
                <a:solidFill>
                  <a:srgbClr val="000000"/>
                </a:solidFill>
                <a:latin typeface="Montserrat"/>
              </a:rPr>
              <a:t>Rostrum </a:t>
            </a:r>
          </a:p>
          <a:p>
            <a:pPr marL="230304" lvl="1" indent="-115152">
              <a:lnSpc>
                <a:spcPts val="1066"/>
              </a:lnSpc>
              <a:buFont typeface="Arial"/>
              <a:buChar char="•"/>
            </a:pPr>
            <a:r>
              <a:rPr lang="en-US" sz="1066" spc="127" dirty="0">
                <a:solidFill>
                  <a:srgbClr val="000000"/>
                </a:solidFill>
                <a:latin typeface="Montserrat"/>
              </a:rPr>
              <a:t>Cordless &amp; Standing Mic</a:t>
            </a:r>
          </a:p>
        </p:txBody>
      </p:sp>
      <p:sp>
        <p:nvSpPr>
          <p:cNvPr id="18" name="TextBox 18"/>
          <p:cNvSpPr txBox="1"/>
          <p:nvPr/>
        </p:nvSpPr>
        <p:spPr>
          <a:xfrm>
            <a:off x="1206404" y="5499383"/>
            <a:ext cx="3882870" cy="141064"/>
          </a:xfrm>
          <a:prstGeom prst="rect">
            <a:avLst/>
          </a:prstGeom>
        </p:spPr>
        <p:txBody>
          <a:bodyPr lIns="0" tIns="0" rIns="0" bIns="0" rtlCol="0" anchor="t">
            <a:spAutoFit/>
          </a:bodyPr>
          <a:lstStyle/>
          <a:p>
            <a:pPr>
              <a:lnSpc>
                <a:spcPts val="1066"/>
              </a:lnSpc>
            </a:pPr>
            <a:r>
              <a:rPr lang="en-US" sz="1066" spc="127" dirty="0">
                <a:solidFill>
                  <a:srgbClr val="000000"/>
                </a:solidFill>
                <a:latin typeface="Montserrat Bold"/>
              </a:rPr>
              <a:t>MEETING ROOM FACILITIES</a:t>
            </a:r>
          </a:p>
        </p:txBody>
      </p:sp>
      <p:sp>
        <p:nvSpPr>
          <p:cNvPr id="19" name="TextBox 19"/>
          <p:cNvSpPr txBox="1"/>
          <p:nvPr/>
        </p:nvSpPr>
        <p:spPr>
          <a:xfrm>
            <a:off x="3759200" y="5698694"/>
            <a:ext cx="2898895" cy="423193"/>
          </a:xfrm>
          <a:prstGeom prst="rect">
            <a:avLst/>
          </a:prstGeom>
        </p:spPr>
        <p:txBody>
          <a:bodyPr lIns="0" tIns="0" rIns="0" bIns="0" rtlCol="0" anchor="t">
            <a:spAutoFit/>
          </a:bodyPr>
          <a:lstStyle/>
          <a:p>
            <a:pPr marL="230304" lvl="1" indent="-115152">
              <a:lnSpc>
                <a:spcPts val="1066"/>
              </a:lnSpc>
              <a:buFont typeface="Arial"/>
              <a:buChar char="•"/>
            </a:pPr>
            <a:r>
              <a:rPr lang="en-US" sz="1066" spc="127" dirty="0">
                <a:solidFill>
                  <a:srgbClr val="000000"/>
                </a:solidFill>
                <a:latin typeface="Montserrat"/>
              </a:rPr>
              <a:t>Stationaries</a:t>
            </a:r>
          </a:p>
          <a:p>
            <a:pPr marL="230304" lvl="1" indent="-115152">
              <a:lnSpc>
                <a:spcPts val="1066"/>
              </a:lnSpc>
              <a:buFont typeface="Arial"/>
              <a:buChar char="•"/>
            </a:pPr>
            <a:r>
              <a:rPr lang="en-US" sz="1066" spc="127" dirty="0">
                <a:solidFill>
                  <a:srgbClr val="000000"/>
                </a:solidFill>
                <a:latin typeface="Montserrat"/>
              </a:rPr>
              <a:t>Drinking Water </a:t>
            </a:r>
          </a:p>
          <a:p>
            <a:pPr marL="230304" lvl="1" indent="-115152">
              <a:lnSpc>
                <a:spcPts val="1066"/>
              </a:lnSpc>
              <a:buFont typeface="Arial"/>
              <a:buChar char="•"/>
            </a:pPr>
            <a:r>
              <a:rPr lang="en-US" sz="1066" spc="127" dirty="0">
                <a:solidFill>
                  <a:srgbClr val="000000"/>
                </a:solidFill>
                <a:latin typeface="Montserrat"/>
              </a:rPr>
              <a:t>Light Refreshment </a:t>
            </a:r>
          </a:p>
        </p:txBody>
      </p:sp>
      <p:sp>
        <p:nvSpPr>
          <p:cNvPr id="20" name="TextBox 20"/>
          <p:cNvSpPr txBox="1"/>
          <p:nvPr/>
        </p:nvSpPr>
        <p:spPr>
          <a:xfrm>
            <a:off x="3869630" y="5504181"/>
            <a:ext cx="3882870" cy="141064"/>
          </a:xfrm>
          <a:prstGeom prst="rect">
            <a:avLst/>
          </a:prstGeom>
        </p:spPr>
        <p:txBody>
          <a:bodyPr lIns="0" tIns="0" rIns="0" bIns="0" rtlCol="0" anchor="t">
            <a:spAutoFit/>
          </a:bodyPr>
          <a:lstStyle/>
          <a:p>
            <a:pPr>
              <a:lnSpc>
                <a:spcPts val="1066"/>
              </a:lnSpc>
            </a:pPr>
            <a:r>
              <a:rPr lang="en-US" sz="1066" spc="127" dirty="0">
                <a:solidFill>
                  <a:srgbClr val="000000"/>
                </a:solidFill>
                <a:latin typeface="Montserrat Bold"/>
              </a:rPr>
              <a:t>MEETING ROOM AMENITIES</a:t>
            </a:r>
          </a:p>
        </p:txBody>
      </p:sp>
      <p:pic>
        <p:nvPicPr>
          <p:cNvPr id="22" name="Picture 21" descr="A picture containing indoor, furniture, wall, ceiling&#10;&#10;Description automatically generated">
            <a:extLst>
              <a:ext uri="{FF2B5EF4-FFF2-40B4-BE49-F238E27FC236}">
                <a16:creationId xmlns:a16="http://schemas.microsoft.com/office/drawing/2014/main" id="{0AB69FF0-6C46-BC4C-97E0-E81F8AE1D52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03322" y="146391"/>
            <a:ext cx="4788677" cy="312159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03322" y="3320507"/>
            <a:ext cx="4788677" cy="32400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909" y="-80212"/>
            <a:ext cx="12429909" cy="1134906"/>
            <a:chOff x="0" y="0"/>
            <a:chExt cx="31455746" cy="2872050"/>
          </a:xfrm>
        </p:grpSpPr>
        <p:sp>
          <p:nvSpPr>
            <p:cNvPr id="3" name="Freeform 3"/>
            <p:cNvSpPr/>
            <p:nvPr/>
          </p:nvSpPr>
          <p:spPr>
            <a:xfrm>
              <a:off x="0" y="0"/>
              <a:ext cx="31455745" cy="2872050"/>
            </a:xfrm>
            <a:custGeom>
              <a:avLst/>
              <a:gdLst/>
              <a:ahLst/>
              <a:cxnLst/>
              <a:rect l="l" t="t" r="r" b="b"/>
              <a:pathLst>
                <a:path w="31455745" h="2872050">
                  <a:moveTo>
                    <a:pt x="0" y="0"/>
                  </a:moveTo>
                  <a:lnTo>
                    <a:pt x="31455745" y="0"/>
                  </a:lnTo>
                  <a:lnTo>
                    <a:pt x="31455745" y="2872050"/>
                  </a:lnTo>
                  <a:lnTo>
                    <a:pt x="0" y="2872050"/>
                  </a:lnTo>
                  <a:close/>
                </a:path>
              </a:pathLst>
            </a:custGeom>
            <a:solidFill>
              <a:srgbClr val="E1DBD4"/>
            </a:solidFill>
          </p:spPr>
          <p:txBody>
            <a:bodyPr/>
            <a:lstStyle/>
            <a:p>
              <a:endParaRPr lang="en-MY" sz="1200"/>
            </a:p>
          </p:txBody>
        </p:sp>
      </p:grpSp>
      <p:grpSp>
        <p:nvGrpSpPr>
          <p:cNvPr id="4" name="Group 4"/>
          <p:cNvGrpSpPr/>
          <p:nvPr/>
        </p:nvGrpSpPr>
        <p:grpSpPr>
          <a:xfrm>
            <a:off x="7403322" y="0"/>
            <a:ext cx="4788678" cy="3382000"/>
            <a:chOff x="0" y="0"/>
            <a:chExt cx="9577356" cy="6764000"/>
          </a:xfrm>
        </p:grpSpPr>
        <p:pic>
          <p:nvPicPr>
            <p:cNvPr id="5"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2802" r="2802"/>
            <a:stretch>
              <a:fillRect/>
            </a:stretch>
          </p:blipFill>
          <p:spPr>
            <a:xfrm>
              <a:off x="0" y="0"/>
              <a:ext cx="9577356" cy="6764000"/>
            </a:xfrm>
            <a:prstGeom prst="rect">
              <a:avLst/>
            </a:prstGeom>
          </p:spPr>
        </p:pic>
      </p:grpSp>
      <p:grpSp>
        <p:nvGrpSpPr>
          <p:cNvPr id="6" name="Group 6"/>
          <p:cNvGrpSpPr/>
          <p:nvPr/>
        </p:nvGrpSpPr>
        <p:grpSpPr>
          <a:xfrm>
            <a:off x="8162634" y="6482195"/>
            <a:ext cx="823326" cy="443409"/>
            <a:chOff x="0" y="0"/>
            <a:chExt cx="5231130" cy="2817268"/>
          </a:xfrm>
        </p:grpSpPr>
        <p:sp>
          <p:nvSpPr>
            <p:cNvPr id="7" name="Freeform 7"/>
            <p:cNvSpPr/>
            <p:nvPr/>
          </p:nvSpPr>
          <p:spPr>
            <a:xfrm>
              <a:off x="0" y="0"/>
              <a:ext cx="5231130" cy="2817395"/>
            </a:xfrm>
            <a:custGeom>
              <a:avLst/>
              <a:gdLst/>
              <a:ahLst/>
              <a:cxnLst/>
              <a:rect l="l" t="t" r="r" b="b"/>
              <a:pathLst>
                <a:path w="5231130" h="2817395">
                  <a:moveTo>
                    <a:pt x="3489325" y="147828"/>
                  </a:moveTo>
                  <a:cubicBezTo>
                    <a:pt x="3483356" y="145288"/>
                    <a:pt x="3478022" y="143764"/>
                    <a:pt x="3473704" y="142621"/>
                  </a:cubicBezTo>
                  <a:lnTo>
                    <a:pt x="3469259" y="141097"/>
                  </a:lnTo>
                  <a:cubicBezTo>
                    <a:pt x="3194177" y="47498"/>
                    <a:pt x="2907411" y="0"/>
                    <a:pt x="2616962" y="0"/>
                  </a:cubicBezTo>
                  <a:cubicBezTo>
                    <a:pt x="2336800" y="0"/>
                    <a:pt x="2035556" y="51689"/>
                    <a:pt x="1745488" y="149352"/>
                  </a:cubicBezTo>
                  <a:lnTo>
                    <a:pt x="1744726" y="149606"/>
                  </a:lnTo>
                  <a:cubicBezTo>
                    <a:pt x="1244219" y="324866"/>
                    <a:pt x="813689" y="645160"/>
                    <a:pt x="499745" y="1075944"/>
                  </a:cubicBezTo>
                  <a:cubicBezTo>
                    <a:pt x="179705" y="1514983"/>
                    <a:pt x="6858" y="2035175"/>
                    <a:pt x="0" y="2581148"/>
                  </a:cubicBezTo>
                  <a:lnTo>
                    <a:pt x="0" y="2817395"/>
                  </a:lnTo>
                  <a:lnTo>
                    <a:pt x="5231130" y="2817395"/>
                  </a:lnTo>
                  <a:lnTo>
                    <a:pt x="5231130" y="2577592"/>
                  </a:lnTo>
                  <a:cubicBezTo>
                    <a:pt x="5217414" y="1497838"/>
                    <a:pt x="4517644" y="521843"/>
                    <a:pt x="3489325" y="147828"/>
                  </a:cubicBezTo>
                  <a:close/>
                  <a:moveTo>
                    <a:pt x="5104130" y="2690268"/>
                  </a:moveTo>
                  <a:lnTo>
                    <a:pt x="127000" y="2690268"/>
                  </a:lnTo>
                  <a:lnTo>
                    <a:pt x="127000" y="2581910"/>
                  </a:lnTo>
                  <a:cubicBezTo>
                    <a:pt x="133477" y="2063242"/>
                    <a:pt x="297942" y="1568450"/>
                    <a:pt x="602361" y="1150747"/>
                  </a:cubicBezTo>
                  <a:cubicBezTo>
                    <a:pt x="901065" y="741045"/>
                    <a:pt x="1310513" y="436245"/>
                    <a:pt x="1786509" y="269621"/>
                  </a:cubicBezTo>
                  <a:cubicBezTo>
                    <a:pt x="2063369" y="176276"/>
                    <a:pt x="2350516" y="127000"/>
                    <a:pt x="2616962" y="127000"/>
                  </a:cubicBezTo>
                  <a:cubicBezTo>
                    <a:pt x="2892552" y="127000"/>
                    <a:pt x="3164586" y="171831"/>
                    <a:pt x="3425571" y="260350"/>
                  </a:cubicBezTo>
                  <a:cubicBezTo>
                    <a:pt x="3431286" y="262763"/>
                    <a:pt x="3436493" y="264160"/>
                    <a:pt x="3440557" y="265303"/>
                  </a:cubicBezTo>
                  <a:lnTo>
                    <a:pt x="3443605" y="266446"/>
                  </a:lnTo>
                  <a:cubicBezTo>
                    <a:pt x="4423791" y="621792"/>
                    <a:pt x="5091049" y="1551305"/>
                    <a:pt x="5104003" y="2578354"/>
                  </a:cubicBezTo>
                  <a:lnTo>
                    <a:pt x="5104003" y="2690268"/>
                  </a:lnTo>
                  <a:close/>
                </a:path>
              </a:pathLst>
            </a:custGeom>
            <a:solidFill>
              <a:srgbClr val="000000">
                <a:alpha val="0"/>
              </a:srgbClr>
            </a:solidFill>
          </p:spPr>
          <p:txBody>
            <a:bodyPr/>
            <a:lstStyle/>
            <a:p>
              <a:endParaRPr lang="en-MY" sz="1200"/>
            </a:p>
          </p:txBody>
        </p:sp>
      </p:grpSp>
      <p:sp>
        <p:nvSpPr>
          <p:cNvPr id="8" name="TextBox 8"/>
          <p:cNvSpPr txBox="1"/>
          <p:nvPr/>
        </p:nvSpPr>
        <p:spPr>
          <a:xfrm>
            <a:off x="685800" y="1158371"/>
            <a:ext cx="6367660" cy="2029979"/>
          </a:xfrm>
          <a:prstGeom prst="rect">
            <a:avLst/>
          </a:prstGeom>
        </p:spPr>
        <p:txBody>
          <a:bodyPr lIns="0" tIns="0" rIns="0" bIns="0" rtlCol="0" anchor="t">
            <a:spAutoFit/>
          </a:bodyPr>
          <a:lstStyle/>
          <a:p>
            <a:pPr algn="just">
              <a:lnSpc>
                <a:spcPts val="1999"/>
              </a:lnSpc>
            </a:pPr>
            <a:r>
              <a:rPr lang="en-US" sz="1333" dirty="0">
                <a:solidFill>
                  <a:srgbClr val="000000"/>
                </a:solidFill>
                <a:latin typeface="Montserrat"/>
              </a:rPr>
              <a:t>Creating an inspiring and compact meeting space for your team is possible in the Coral meeting room. You can choose from bespoke packages to support your team building or meeting goals or opt for catered meetings or fine refreshments during breaks to energize you and your team.</a:t>
            </a:r>
          </a:p>
          <a:p>
            <a:pPr algn="just">
              <a:lnSpc>
                <a:spcPts val="1999"/>
              </a:lnSpc>
            </a:pPr>
            <a:endParaRPr lang="en-US" sz="1333" dirty="0">
              <a:solidFill>
                <a:srgbClr val="000000"/>
              </a:solidFill>
              <a:latin typeface="Montserrat"/>
            </a:endParaRPr>
          </a:p>
          <a:p>
            <a:pPr algn="just">
              <a:lnSpc>
                <a:spcPts val="1999"/>
              </a:lnSpc>
            </a:pPr>
            <a:r>
              <a:rPr lang="en-US" sz="1333" dirty="0">
                <a:solidFill>
                  <a:srgbClr val="000000"/>
                </a:solidFill>
                <a:latin typeface="Montserrat"/>
              </a:rPr>
              <a:t>MEETING ROOM SIZE : 700SQM</a:t>
            </a:r>
          </a:p>
          <a:p>
            <a:pPr algn="just">
              <a:lnSpc>
                <a:spcPts val="1999"/>
              </a:lnSpc>
            </a:pPr>
            <a:endParaRPr lang="en-US" sz="1333" dirty="0">
              <a:solidFill>
                <a:srgbClr val="000000"/>
              </a:solidFill>
              <a:latin typeface="Montserrat"/>
            </a:endParaRPr>
          </a:p>
        </p:txBody>
      </p:sp>
      <p:grpSp>
        <p:nvGrpSpPr>
          <p:cNvPr id="9" name="Group 9"/>
          <p:cNvGrpSpPr/>
          <p:nvPr/>
        </p:nvGrpSpPr>
        <p:grpSpPr>
          <a:xfrm>
            <a:off x="7403322" y="3429000"/>
            <a:ext cx="4788678" cy="3429000"/>
            <a:chOff x="0" y="0"/>
            <a:chExt cx="9577356" cy="6858000"/>
          </a:xfrm>
        </p:grpSpPr>
        <p:pic>
          <p:nvPicPr>
            <p:cNvPr id="10" name="Picture 10"/>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l="3449" r="3449"/>
            <a:stretch>
              <a:fillRect/>
            </a:stretch>
          </p:blipFill>
          <p:spPr>
            <a:xfrm>
              <a:off x="0" y="0"/>
              <a:ext cx="9577356" cy="6858000"/>
            </a:xfrm>
            <a:prstGeom prst="rect">
              <a:avLst/>
            </a:prstGeom>
          </p:spPr>
        </p:pic>
      </p:grpSp>
      <p:graphicFrame>
        <p:nvGraphicFramePr>
          <p:cNvPr id="11" name="Table 11"/>
          <p:cNvGraphicFramePr>
            <a:graphicFrameLocks noGrp="1"/>
          </p:cNvGraphicFramePr>
          <p:nvPr/>
        </p:nvGraphicFramePr>
        <p:xfrm>
          <a:off x="1242765" y="2951669"/>
          <a:ext cx="4788678" cy="2331591"/>
        </p:xfrm>
        <a:graphic>
          <a:graphicData uri="http://schemas.openxmlformats.org/drawingml/2006/table">
            <a:tbl>
              <a:tblPr/>
              <a:tblGrid>
                <a:gridCol w="2468353">
                  <a:extLst>
                    <a:ext uri="{9D8B030D-6E8A-4147-A177-3AD203B41FA5}">
                      <a16:colId xmlns:a16="http://schemas.microsoft.com/office/drawing/2014/main" val="20000"/>
                    </a:ext>
                  </a:extLst>
                </a:gridCol>
                <a:gridCol w="2320325">
                  <a:extLst>
                    <a:ext uri="{9D8B030D-6E8A-4147-A177-3AD203B41FA5}">
                      <a16:colId xmlns:a16="http://schemas.microsoft.com/office/drawing/2014/main" val="20001"/>
                    </a:ext>
                  </a:extLst>
                </a:gridCol>
              </a:tblGrid>
              <a:tr h="399866">
                <a:tc>
                  <a:txBody>
                    <a:bodyPr/>
                    <a:lstStyle/>
                    <a:p>
                      <a:pPr algn="ctr">
                        <a:lnSpc>
                          <a:spcPts val="2838"/>
                        </a:lnSpc>
                        <a:defRPr/>
                      </a:pPr>
                      <a:r>
                        <a:rPr lang="en-US" sz="1400">
                          <a:solidFill>
                            <a:srgbClr val="222222"/>
                          </a:solidFill>
                          <a:latin typeface="Montserrat Bold"/>
                        </a:rPr>
                        <a:t>SEATING LAYOUT</a:t>
                      </a:r>
                      <a:endParaRPr lang="en-US" sz="700"/>
                    </a:p>
                  </a:txBody>
                  <a:tcPr marL="20248" marR="20248" marT="20248" marB="20248" anchor="ctr">
                    <a:lnL w="25660"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tc>
                  <a:txBody>
                    <a:bodyPr/>
                    <a:lstStyle/>
                    <a:p>
                      <a:pPr algn="ctr">
                        <a:lnSpc>
                          <a:spcPts val="2838"/>
                        </a:lnSpc>
                        <a:defRPr/>
                      </a:pPr>
                      <a:r>
                        <a:rPr lang="en-US" sz="1400">
                          <a:solidFill>
                            <a:srgbClr val="222222"/>
                          </a:solidFill>
                          <a:latin typeface="Montserrat Bold"/>
                        </a:rPr>
                        <a:t>SEATING CAPACITY</a:t>
                      </a:r>
                      <a:endParaRPr lang="en-US" sz="700"/>
                    </a:p>
                  </a:txBody>
                  <a:tcPr marL="20248" marR="20248" marT="20248" marB="20248" anchor="ctr">
                    <a:lnL w="51319"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0"/>
                  </a:ext>
                </a:extLst>
              </a:tr>
              <a:tr h="345047">
                <a:tc>
                  <a:txBody>
                    <a:bodyPr/>
                    <a:lstStyle/>
                    <a:p>
                      <a:pPr algn="ctr">
                        <a:lnSpc>
                          <a:spcPts val="2838"/>
                        </a:lnSpc>
                        <a:defRPr/>
                      </a:pPr>
                      <a:r>
                        <a:rPr lang="en-US" sz="1400">
                          <a:solidFill>
                            <a:srgbClr val="222222"/>
                          </a:solidFill>
                          <a:latin typeface="Montserrat"/>
                        </a:rPr>
                        <a:t>U-Shape</a:t>
                      </a:r>
                      <a:endParaRPr lang="en-US" sz="700"/>
                    </a:p>
                  </a:txBody>
                  <a:tcPr marL="20248" marR="20248" marT="20248" marB="20248" anchor="ctr">
                    <a:lnL w="25660"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tc>
                  <a:txBody>
                    <a:bodyPr/>
                    <a:lstStyle/>
                    <a:p>
                      <a:pPr algn="ctr">
                        <a:lnSpc>
                          <a:spcPts val="2838"/>
                        </a:lnSpc>
                        <a:defRPr/>
                      </a:pPr>
                      <a:r>
                        <a:rPr lang="en-US" sz="1400">
                          <a:solidFill>
                            <a:srgbClr val="222222"/>
                          </a:solidFill>
                          <a:latin typeface="Montserrat"/>
                        </a:rPr>
                        <a:t>14 Persons</a:t>
                      </a:r>
                      <a:endParaRPr lang="en-US" sz="700"/>
                    </a:p>
                  </a:txBody>
                  <a:tcPr marL="20248" marR="20248" marT="20248" marB="20248" anchor="ctr">
                    <a:lnL w="51319"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1"/>
                  </a:ext>
                </a:extLst>
              </a:tr>
              <a:tr h="372881">
                <a:tc>
                  <a:txBody>
                    <a:bodyPr/>
                    <a:lstStyle/>
                    <a:p>
                      <a:pPr algn="ctr">
                        <a:lnSpc>
                          <a:spcPts val="2838"/>
                        </a:lnSpc>
                        <a:defRPr/>
                      </a:pPr>
                      <a:r>
                        <a:rPr lang="en-US" sz="1400">
                          <a:solidFill>
                            <a:srgbClr val="222222"/>
                          </a:solidFill>
                          <a:latin typeface="Montserrat"/>
                        </a:rPr>
                        <a:t>Boardroom</a:t>
                      </a:r>
                      <a:endParaRPr lang="en-US" sz="700"/>
                    </a:p>
                  </a:txBody>
                  <a:tcPr marL="20248" marR="20248" marT="20248" marB="20248" anchor="ctr">
                    <a:lnL w="25660"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tc>
                  <a:txBody>
                    <a:bodyPr/>
                    <a:lstStyle/>
                    <a:p>
                      <a:pPr algn="ctr">
                        <a:lnSpc>
                          <a:spcPts val="2838"/>
                        </a:lnSpc>
                        <a:defRPr/>
                      </a:pPr>
                      <a:r>
                        <a:rPr lang="en-US" sz="1400" dirty="0">
                          <a:solidFill>
                            <a:srgbClr val="222222"/>
                          </a:solidFill>
                          <a:latin typeface="Montserrat"/>
                        </a:rPr>
                        <a:t>18 Persons</a:t>
                      </a:r>
                      <a:endParaRPr lang="en-US" sz="700" dirty="0"/>
                    </a:p>
                  </a:txBody>
                  <a:tcPr marL="20248" marR="20248" marT="20248" marB="20248" anchor="ctr">
                    <a:lnL w="51319"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2"/>
                  </a:ext>
                </a:extLst>
              </a:tr>
              <a:tr h="405624">
                <a:tc>
                  <a:txBody>
                    <a:bodyPr/>
                    <a:lstStyle/>
                    <a:p>
                      <a:pPr algn="ctr">
                        <a:lnSpc>
                          <a:spcPts val="2838"/>
                        </a:lnSpc>
                        <a:defRPr/>
                      </a:pPr>
                      <a:r>
                        <a:rPr lang="en-US" sz="1400">
                          <a:solidFill>
                            <a:srgbClr val="222222"/>
                          </a:solidFill>
                          <a:latin typeface="Montserrat"/>
                        </a:rPr>
                        <a:t>Classroom</a:t>
                      </a:r>
                      <a:endParaRPr lang="en-US" sz="700"/>
                    </a:p>
                  </a:txBody>
                  <a:tcPr marL="20248" marR="20248" marT="20248" marB="20248" anchor="ctr">
                    <a:lnL w="25660"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tc>
                  <a:txBody>
                    <a:bodyPr/>
                    <a:lstStyle/>
                    <a:p>
                      <a:pPr algn="ctr">
                        <a:lnSpc>
                          <a:spcPts val="2838"/>
                        </a:lnSpc>
                        <a:defRPr/>
                      </a:pPr>
                      <a:r>
                        <a:rPr lang="en-US" sz="1400">
                          <a:solidFill>
                            <a:srgbClr val="222222"/>
                          </a:solidFill>
                          <a:latin typeface="Montserrat"/>
                        </a:rPr>
                        <a:t>30 Persons</a:t>
                      </a:r>
                      <a:endParaRPr lang="en-US" sz="700"/>
                    </a:p>
                  </a:txBody>
                  <a:tcPr marL="20248" marR="20248" marT="20248" marB="20248" anchor="ctr">
                    <a:lnL w="51319"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3"/>
                  </a:ext>
                </a:extLst>
              </a:tr>
              <a:tr h="399866">
                <a:tc>
                  <a:txBody>
                    <a:bodyPr/>
                    <a:lstStyle/>
                    <a:p>
                      <a:pPr algn="ctr">
                        <a:lnSpc>
                          <a:spcPts val="2838"/>
                        </a:lnSpc>
                        <a:defRPr/>
                      </a:pPr>
                      <a:r>
                        <a:rPr lang="en-US" sz="1400">
                          <a:solidFill>
                            <a:srgbClr val="222222"/>
                          </a:solidFill>
                          <a:latin typeface="Montserrat"/>
                        </a:rPr>
                        <a:t>Cluster</a:t>
                      </a:r>
                      <a:endParaRPr lang="en-US" sz="700"/>
                    </a:p>
                  </a:txBody>
                  <a:tcPr marL="20248" marR="20248" marT="20248" marB="20248" anchor="ctr">
                    <a:lnL w="25660"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tc>
                  <a:txBody>
                    <a:bodyPr/>
                    <a:lstStyle/>
                    <a:p>
                      <a:pPr algn="ctr">
                        <a:lnSpc>
                          <a:spcPts val="2838"/>
                        </a:lnSpc>
                        <a:defRPr/>
                      </a:pPr>
                      <a:r>
                        <a:rPr lang="en-US" sz="1400">
                          <a:solidFill>
                            <a:srgbClr val="222222"/>
                          </a:solidFill>
                          <a:latin typeface="Montserrat"/>
                        </a:rPr>
                        <a:t>36 Persons</a:t>
                      </a:r>
                      <a:endParaRPr lang="en-US" sz="700"/>
                    </a:p>
                  </a:txBody>
                  <a:tcPr marL="20248" marR="20248" marT="20248" marB="20248" anchor="ctr">
                    <a:lnL w="51319"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4"/>
                  </a:ext>
                </a:extLst>
              </a:tr>
              <a:tr h="399866">
                <a:tc>
                  <a:txBody>
                    <a:bodyPr/>
                    <a:lstStyle/>
                    <a:p>
                      <a:pPr algn="ctr">
                        <a:lnSpc>
                          <a:spcPts val="2838"/>
                        </a:lnSpc>
                        <a:defRPr/>
                      </a:pPr>
                      <a:r>
                        <a:rPr lang="en-US" sz="1400">
                          <a:solidFill>
                            <a:srgbClr val="222222"/>
                          </a:solidFill>
                          <a:latin typeface="Montserrat"/>
                        </a:rPr>
                        <a:t>Theater </a:t>
                      </a:r>
                      <a:endParaRPr lang="en-US" sz="700"/>
                    </a:p>
                  </a:txBody>
                  <a:tcPr marL="20248" marR="20248" marT="20248" marB="20248" anchor="ctr">
                    <a:lnL w="25660"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tc>
                  <a:txBody>
                    <a:bodyPr/>
                    <a:lstStyle/>
                    <a:p>
                      <a:pPr algn="ctr">
                        <a:lnSpc>
                          <a:spcPts val="2838"/>
                        </a:lnSpc>
                        <a:defRPr/>
                      </a:pPr>
                      <a:r>
                        <a:rPr lang="en-US" sz="1400" dirty="0">
                          <a:solidFill>
                            <a:srgbClr val="222222"/>
                          </a:solidFill>
                          <a:latin typeface="Montserrat"/>
                        </a:rPr>
                        <a:t>80 Persons</a:t>
                      </a:r>
                      <a:endParaRPr lang="en-US" sz="700" dirty="0"/>
                    </a:p>
                  </a:txBody>
                  <a:tcPr marL="20248" marR="20248" marT="20248" marB="20248" anchor="ctr">
                    <a:lnL w="51319" cap="flat" cmpd="sng" algn="ctr">
                      <a:solidFill>
                        <a:srgbClr val="ADA598"/>
                      </a:solidFill>
                      <a:prstDash val="solid"/>
                      <a:round/>
                      <a:headEnd type="none" w="med" len="med"/>
                      <a:tailEnd type="none" w="med" len="med"/>
                    </a:lnL>
                    <a:lnR w="51319" cap="flat" cmpd="sng" algn="ctr">
                      <a:solidFill>
                        <a:srgbClr val="ADA598"/>
                      </a:solidFill>
                      <a:prstDash val="solid"/>
                      <a:round/>
                      <a:headEnd type="none" w="med" len="med"/>
                      <a:tailEnd type="none" w="med" len="med"/>
                    </a:lnR>
                    <a:lnT w="51319" cap="flat" cmpd="sng" algn="ctr">
                      <a:solidFill>
                        <a:srgbClr val="ADA598"/>
                      </a:solidFill>
                      <a:prstDash val="solid"/>
                      <a:round/>
                      <a:headEnd type="none" w="med" len="med"/>
                      <a:tailEnd type="none" w="med" len="med"/>
                    </a:lnT>
                    <a:lnB w="51319" cap="flat" cmpd="sng" algn="ctr">
                      <a:solidFill>
                        <a:srgbClr val="ADA598"/>
                      </a:solidFill>
                      <a:prstDash val="solid"/>
                      <a:round/>
                      <a:headEnd type="none" w="med" len="med"/>
                      <a:tailEnd type="none" w="med" len="med"/>
                    </a:lnB>
                    <a:solidFill>
                      <a:srgbClr val="E1DBD4"/>
                    </a:solidFill>
                  </a:tcPr>
                </a:tc>
                <a:extLst>
                  <a:ext uri="{0D108BD9-81ED-4DB2-BD59-A6C34878D82A}">
                    <a16:rowId xmlns:a16="http://schemas.microsoft.com/office/drawing/2014/main" val="10005"/>
                  </a:ext>
                </a:extLst>
              </a:tr>
            </a:tbl>
          </a:graphicData>
        </a:graphic>
      </p:graphicFrame>
      <p:grpSp>
        <p:nvGrpSpPr>
          <p:cNvPr id="12" name="Group 12"/>
          <p:cNvGrpSpPr/>
          <p:nvPr/>
        </p:nvGrpSpPr>
        <p:grpSpPr>
          <a:xfrm>
            <a:off x="685800" y="3382000"/>
            <a:ext cx="371310" cy="1534445"/>
            <a:chOff x="0" y="0"/>
            <a:chExt cx="742620" cy="3068890"/>
          </a:xfrm>
        </p:grpSpPr>
        <p:pic>
          <p:nvPicPr>
            <p:cNvPr id="13" name="Picture 13"/>
            <p:cNvPicPr>
              <a:picLocks noChangeAspect="1"/>
            </p:cNvPicPr>
            <p:nvPr/>
          </p:nvPicPr>
          <p:blipFill>
            <a:blip r:embed="rId6"/>
            <a:srcRect l="55144" t="8845" r="30303" b="57054"/>
            <a:stretch>
              <a:fillRect/>
            </a:stretch>
          </p:blipFill>
          <p:spPr>
            <a:xfrm>
              <a:off x="65881" y="0"/>
              <a:ext cx="676739" cy="781649"/>
            </a:xfrm>
            <a:prstGeom prst="rect">
              <a:avLst/>
            </a:prstGeom>
          </p:spPr>
        </p:pic>
        <p:pic>
          <p:nvPicPr>
            <p:cNvPr id="14" name="Picture 14"/>
            <p:cNvPicPr>
              <a:picLocks noChangeAspect="1"/>
            </p:cNvPicPr>
            <p:nvPr/>
          </p:nvPicPr>
          <p:blipFill>
            <a:blip r:embed="rId6"/>
            <a:srcRect l="25609" t="9695" r="51373" b="52837"/>
            <a:stretch>
              <a:fillRect/>
            </a:stretch>
          </p:blipFill>
          <p:spPr>
            <a:xfrm>
              <a:off x="0" y="1775762"/>
              <a:ext cx="676739" cy="542536"/>
            </a:xfrm>
            <a:prstGeom prst="rect">
              <a:avLst/>
            </a:prstGeom>
          </p:spPr>
        </p:pic>
        <p:pic>
          <p:nvPicPr>
            <p:cNvPr id="15" name="Picture 15"/>
            <p:cNvPicPr>
              <a:picLocks noChangeAspect="1"/>
            </p:cNvPicPr>
            <p:nvPr/>
          </p:nvPicPr>
          <p:blipFill>
            <a:blip r:embed="rId6"/>
            <a:srcRect l="80112" t="60676" r="4169" b="5620"/>
            <a:stretch>
              <a:fillRect/>
            </a:stretch>
          </p:blipFill>
          <p:spPr>
            <a:xfrm>
              <a:off x="0" y="781649"/>
              <a:ext cx="742620" cy="784197"/>
            </a:xfrm>
            <a:prstGeom prst="rect">
              <a:avLst/>
            </a:prstGeom>
          </p:spPr>
        </p:pic>
        <p:pic>
          <p:nvPicPr>
            <p:cNvPr id="16" name="Picture 16"/>
            <p:cNvPicPr>
              <a:picLocks noChangeAspect="1"/>
            </p:cNvPicPr>
            <p:nvPr/>
          </p:nvPicPr>
          <p:blipFill>
            <a:blip r:embed="rId6"/>
            <a:srcRect l="541" t="9267" r="76828" b="54021"/>
            <a:stretch>
              <a:fillRect/>
            </a:stretch>
          </p:blipFill>
          <p:spPr>
            <a:xfrm>
              <a:off x="0" y="2528214"/>
              <a:ext cx="676739" cy="540676"/>
            </a:xfrm>
            <a:prstGeom prst="rect">
              <a:avLst/>
            </a:prstGeom>
          </p:spPr>
        </p:pic>
      </p:grpSp>
      <p:pic>
        <p:nvPicPr>
          <p:cNvPr id="17" name="Picture 17"/>
          <p:cNvPicPr>
            <a:picLocks noChangeAspect="1"/>
          </p:cNvPicPr>
          <p:nvPr/>
        </p:nvPicPr>
        <p:blipFill>
          <a:blip r:embed="rId6"/>
          <a:srcRect l="51314" t="55562" r="26465" b="1640"/>
          <a:stretch>
            <a:fillRect/>
          </a:stretch>
        </p:blipFill>
        <p:spPr>
          <a:xfrm>
            <a:off x="685800" y="4994571"/>
            <a:ext cx="371310" cy="352207"/>
          </a:xfrm>
          <a:prstGeom prst="rect">
            <a:avLst/>
          </a:prstGeom>
        </p:spPr>
      </p:pic>
      <p:sp>
        <p:nvSpPr>
          <p:cNvPr id="18" name="TextBox 18"/>
          <p:cNvSpPr txBox="1"/>
          <p:nvPr/>
        </p:nvSpPr>
        <p:spPr>
          <a:xfrm>
            <a:off x="685801" y="481437"/>
            <a:ext cx="7448183" cy="448841"/>
          </a:xfrm>
          <a:prstGeom prst="rect">
            <a:avLst/>
          </a:prstGeom>
        </p:spPr>
        <p:txBody>
          <a:bodyPr lIns="0" tIns="0" rIns="0" bIns="0" rtlCol="0" anchor="t">
            <a:spAutoFit/>
          </a:bodyPr>
          <a:lstStyle/>
          <a:p>
            <a:pPr marL="0" lvl="1">
              <a:lnSpc>
                <a:spcPts val="3467"/>
              </a:lnSpc>
            </a:pPr>
            <a:r>
              <a:rPr lang="en-US" sz="3467">
                <a:solidFill>
                  <a:srgbClr val="191919"/>
                </a:solidFill>
                <a:latin typeface="Montserrat Light Bold"/>
              </a:rPr>
              <a:t>CORAL </a:t>
            </a:r>
            <a:r>
              <a:rPr lang="en-US" sz="3467">
                <a:solidFill>
                  <a:srgbClr val="191919"/>
                </a:solidFill>
                <a:latin typeface="Montserrat Light"/>
              </a:rPr>
              <a:t>MEETING ROOM</a:t>
            </a:r>
          </a:p>
        </p:txBody>
      </p:sp>
      <p:sp>
        <p:nvSpPr>
          <p:cNvPr id="19" name="TextBox 19"/>
          <p:cNvSpPr txBox="1"/>
          <p:nvPr/>
        </p:nvSpPr>
        <p:spPr>
          <a:xfrm>
            <a:off x="1039308" y="5850622"/>
            <a:ext cx="3882870" cy="705321"/>
          </a:xfrm>
          <a:prstGeom prst="rect">
            <a:avLst/>
          </a:prstGeom>
        </p:spPr>
        <p:txBody>
          <a:bodyPr lIns="0" tIns="0" rIns="0" bIns="0" rtlCol="0" anchor="t">
            <a:spAutoFit/>
          </a:bodyPr>
          <a:lstStyle/>
          <a:p>
            <a:pPr marL="230304" lvl="1" indent="-115152">
              <a:lnSpc>
                <a:spcPts val="1066"/>
              </a:lnSpc>
              <a:buFont typeface="Arial"/>
              <a:buChar char="•"/>
            </a:pPr>
            <a:r>
              <a:rPr lang="en-US" sz="1066" spc="127">
                <a:solidFill>
                  <a:srgbClr val="000000"/>
                </a:solidFill>
                <a:latin typeface="Montserrat"/>
              </a:rPr>
              <a:t>PA sound system</a:t>
            </a:r>
          </a:p>
          <a:p>
            <a:pPr marL="230304" lvl="1" indent="-115152">
              <a:lnSpc>
                <a:spcPts val="1066"/>
              </a:lnSpc>
              <a:buFont typeface="Arial"/>
              <a:buChar char="•"/>
            </a:pPr>
            <a:r>
              <a:rPr lang="en-US" sz="1066" spc="127">
                <a:solidFill>
                  <a:srgbClr val="000000"/>
                </a:solidFill>
                <a:latin typeface="Montserrat"/>
              </a:rPr>
              <a:t>LCD projector</a:t>
            </a:r>
          </a:p>
          <a:p>
            <a:pPr marL="230304" lvl="1" indent="-115152">
              <a:lnSpc>
                <a:spcPts val="1066"/>
              </a:lnSpc>
              <a:buFont typeface="Arial"/>
              <a:buChar char="•"/>
            </a:pPr>
            <a:r>
              <a:rPr lang="en-US" sz="1066" spc="127">
                <a:solidFill>
                  <a:srgbClr val="000000"/>
                </a:solidFill>
                <a:latin typeface="Montserrat"/>
              </a:rPr>
              <a:t>Portable screen</a:t>
            </a:r>
          </a:p>
          <a:p>
            <a:pPr marL="230304" lvl="1" indent="-115152">
              <a:lnSpc>
                <a:spcPts val="1066"/>
              </a:lnSpc>
              <a:buFont typeface="Arial"/>
              <a:buChar char="•"/>
            </a:pPr>
            <a:r>
              <a:rPr lang="en-US" sz="1066" spc="127">
                <a:solidFill>
                  <a:srgbClr val="000000"/>
                </a:solidFill>
                <a:latin typeface="Montserrat"/>
              </a:rPr>
              <a:t>Rostrum </a:t>
            </a:r>
          </a:p>
          <a:p>
            <a:pPr marL="230304" lvl="1" indent="-115152">
              <a:lnSpc>
                <a:spcPts val="1066"/>
              </a:lnSpc>
              <a:buFont typeface="Arial"/>
              <a:buChar char="•"/>
            </a:pPr>
            <a:r>
              <a:rPr lang="en-US" sz="1066" spc="127">
                <a:solidFill>
                  <a:srgbClr val="000000"/>
                </a:solidFill>
                <a:latin typeface="Montserrat"/>
              </a:rPr>
              <a:t>Cordless &amp; Standing Mic</a:t>
            </a:r>
          </a:p>
        </p:txBody>
      </p:sp>
      <p:sp>
        <p:nvSpPr>
          <p:cNvPr id="20" name="TextBox 20"/>
          <p:cNvSpPr txBox="1"/>
          <p:nvPr/>
        </p:nvSpPr>
        <p:spPr>
          <a:xfrm>
            <a:off x="1073722" y="5582228"/>
            <a:ext cx="3882870" cy="141064"/>
          </a:xfrm>
          <a:prstGeom prst="rect">
            <a:avLst/>
          </a:prstGeom>
        </p:spPr>
        <p:txBody>
          <a:bodyPr lIns="0" tIns="0" rIns="0" bIns="0" rtlCol="0" anchor="t">
            <a:spAutoFit/>
          </a:bodyPr>
          <a:lstStyle/>
          <a:p>
            <a:pPr>
              <a:lnSpc>
                <a:spcPts val="1066"/>
              </a:lnSpc>
            </a:pPr>
            <a:r>
              <a:rPr lang="en-US" sz="1066" spc="127">
                <a:solidFill>
                  <a:srgbClr val="000000"/>
                </a:solidFill>
                <a:latin typeface="Montserrat Bold"/>
              </a:rPr>
              <a:t>MEETING ROOM FACILITIES</a:t>
            </a:r>
          </a:p>
        </p:txBody>
      </p:sp>
      <p:sp>
        <p:nvSpPr>
          <p:cNvPr id="21" name="TextBox 21"/>
          <p:cNvSpPr txBox="1"/>
          <p:nvPr/>
        </p:nvSpPr>
        <p:spPr>
          <a:xfrm>
            <a:off x="4154565" y="5850622"/>
            <a:ext cx="2898895" cy="423193"/>
          </a:xfrm>
          <a:prstGeom prst="rect">
            <a:avLst/>
          </a:prstGeom>
        </p:spPr>
        <p:txBody>
          <a:bodyPr lIns="0" tIns="0" rIns="0" bIns="0" rtlCol="0" anchor="t">
            <a:spAutoFit/>
          </a:bodyPr>
          <a:lstStyle/>
          <a:p>
            <a:pPr marL="230304" lvl="1" indent="-115152">
              <a:lnSpc>
                <a:spcPts val="1066"/>
              </a:lnSpc>
              <a:buFont typeface="Arial"/>
              <a:buChar char="•"/>
            </a:pPr>
            <a:r>
              <a:rPr lang="en-US" sz="1066" spc="127">
                <a:solidFill>
                  <a:srgbClr val="000000"/>
                </a:solidFill>
                <a:latin typeface="Montserrat"/>
              </a:rPr>
              <a:t>Stationaries</a:t>
            </a:r>
          </a:p>
          <a:p>
            <a:pPr marL="230304" lvl="1" indent="-115152">
              <a:lnSpc>
                <a:spcPts val="1066"/>
              </a:lnSpc>
              <a:buFont typeface="Arial"/>
              <a:buChar char="•"/>
            </a:pPr>
            <a:r>
              <a:rPr lang="en-US" sz="1066" spc="127">
                <a:solidFill>
                  <a:srgbClr val="000000"/>
                </a:solidFill>
                <a:latin typeface="Montserrat"/>
              </a:rPr>
              <a:t>Drinking Water </a:t>
            </a:r>
          </a:p>
          <a:p>
            <a:pPr marL="230304" lvl="1" indent="-115152">
              <a:lnSpc>
                <a:spcPts val="1066"/>
              </a:lnSpc>
              <a:buFont typeface="Arial"/>
              <a:buChar char="•"/>
            </a:pPr>
            <a:r>
              <a:rPr lang="en-US" sz="1066" spc="127">
                <a:solidFill>
                  <a:srgbClr val="000000"/>
                </a:solidFill>
                <a:latin typeface="Montserrat"/>
              </a:rPr>
              <a:t>Light Refreshment </a:t>
            </a:r>
          </a:p>
        </p:txBody>
      </p:sp>
      <p:sp>
        <p:nvSpPr>
          <p:cNvPr id="22" name="TextBox 22"/>
          <p:cNvSpPr txBox="1"/>
          <p:nvPr/>
        </p:nvSpPr>
        <p:spPr>
          <a:xfrm>
            <a:off x="4154565" y="5583298"/>
            <a:ext cx="3882870" cy="141064"/>
          </a:xfrm>
          <a:prstGeom prst="rect">
            <a:avLst/>
          </a:prstGeom>
        </p:spPr>
        <p:txBody>
          <a:bodyPr lIns="0" tIns="0" rIns="0" bIns="0" rtlCol="0" anchor="t">
            <a:spAutoFit/>
          </a:bodyPr>
          <a:lstStyle/>
          <a:p>
            <a:pPr>
              <a:lnSpc>
                <a:spcPts val="1066"/>
              </a:lnSpc>
            </a:pPr>
            <a:r>
              <a:rPr lang="en-US" sz="1066" spc="127">
                <a:solidFill>
                  <a:srgbClr val="000000"/>
                </a:solidFill>
                <a:latin typeface="Montserrat Bold"/>
              </a:rPr>
              <a:t>MEETING ROOM AMENITIES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212</Words>
  <Application>Microsoft Office PowerPoint</Application>
  <PresentationFormat>Widescreen</PresentationFormat>
  <Paragraphs>50</Paragraphs>
  <Slides>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Arial</vt:lpstr>
      <vt:lpstr>Calibri</vt:lpstr>
      <vt:lpstr>Calibri Light</vt:lpstr>
      <vt:lpstr>Montserrat</vt:lpstr>
      <vt:lpstr>Montserrat Bold</vt:lpstr>
      <vt:lpstr>Montserrat Light</vt:lpstr>
      <vt:lpstr>Montserrat Light Bold</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Digital Executive</dc:creator>
  <cp:lastModifiedBy>Digital Executive</cp:lastModifiedBy>
  <cp:revision>1</cp:revision>
  <dcterms:created xsi:type="dcterms:W3CDTF">2023-11-08T09:39:36Z</dcterms:created>
  <dcterms:modified xsi:type="dcterms:W3CDTF">2023-11-08T09:44:16Z</dcterms:modified>
</cp:coreProperties>
</file>